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374B150-A89C-4625-8E97-41637A93C50A}">
  <a:tblStyle styleId="{6374B150-A89C-4625-8E97-41637A93C5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5.xml"/><Relationship Id="rId22" Type="http://schemas.openxmlformats.org/officeDocument/2006/relationships/font" Target="fonts/Lato-boldItalic.fntdata"/><Relationship Id="rId10" Type="http://schemas.openxmlformats.org/officeDocument/2006/relationships/slide" Target="slides/slide4.xml"/><Relationship Id="rId21" Type="http://schemas.openxmlformats.org/officeDocument/2006/relationships/font" Target="fonts/La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aleway-regular.fntdata"/><Relationship Id="rId14" Type="http://schemas.openxmlformats.org/officeDocument/2006/relationships/slide" Target="slides/slide8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Lato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9c536533b2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9c536533b2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9bcb190a1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9bcb190a1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bcb190a1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bcb190a1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9c536533b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9c536533b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0a021de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a0a021de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a0a021de7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a0a021de7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4.jpg"/><Relationship Id="rId7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Relationship Id="rId4" Type="http://schemas.openxmlformats.org/officeDocument/2006/relationships/image" Target="../media/image7.jpg"/><Relationship Id="rId5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61524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rgbClr val="000000"/>
                </a:solidFill>
              </a:rPr>
              <a:t>S</a:t>
            </a:r>
            <a:r>
              <a:rPr lang="en-GB" sz="4400">
                <a:solidFill>
                  <a:srgbClr val="000000"/>
                </a:solidFill>
              </a:rPr>
              <a:t>elf service </a:t>
            </a:r>
            <a:r>
              <a:rPr lang="en-GB" sz="4400">
                <a:solidFill>
                  <a:srgbClr val="000000"/>
                </a:solidFill>
              </a:rPr>
              <a:t>Marketing</a:t>
            </a:r>
            <a:endParaRPr sz="3800"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438" y="6121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Mauro Giannandrea</a:t>
            </a:r>
            <a:endParaRPr b="1" sz="1400"/>
          </a:p>
        </p:txBody>
      </p:sp>
      <p:sp>
        <p:nvSpPr>
          <p:cNvPr id="178" name="Google Shape;178;p18"/>
          <p:cNvSpPr txBox="1"/>
          <p:nvPr>
            <p:ph idx="4294967295" type="title"/>
          </p:nvPr>
        </p:nvSpPr>
        <p:spPr>
          <a:xfrm>
            <a:off x="0" y="0"/>
            <a:ext cx="9144000" cy="4431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.</a:t>
            </a:r>
            <a:endParaRPr sz="600"/>
          </a:p>
        </p:txBody>
      </p:sp>
      <p:sp>
        <p:nvSpPr>
          <p:cNvPr id="179" name="Google Shape;179;p18"/>
          <p:cNvSpPr txBox="1"/>
          <p:nvPr/>
        </p:nvSpPr>
        <p:spPr>
          <a:xfrm>
            <a:off x="729450" y="2144025"/>
            <a:ext cx="50115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Ovvero “Che ci vuole?”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Servono professionisti?</a:t>
            </a:r>
            <a:endParaRPr/>
          </a:p>
        </p:txBody>
      </p:sp>
      <p:sp>
        <p:nvSpPr>
          <p:cNvPr id="185" name="Google Shape;185;p19"/>
          <p:cNvSpPr txBox="1"/>
          <p:nvPr/>
        </p:nvSpPr>
        <p:spPr>
          <a:xfrm>
            <a:off x="383225" y="1236875"/>
            <a:ext cx="8250000" cy="9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La domanda più importante è “</a:t>
            </a:r>
            <a:r>
              <a:rPr b="1" lang="en-GB" sz="1300">
                <a:latin typeface="Times New Roman"/>
                <a:ea typeface="Times New Roman"/>
                <a:cs typeface="Times New Roman"/>
                <a:sym typeface="Times New Roman"/>
              </a:rPr>
              <a:t>servono professionisti in cosa?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” Non c’è una vera e proprio professionalità nella comunicazione, essa è multicanale e organica e abbraccia numerosi canali, affidarsi ad una agenzia specialmente se piccola spesso è una perdita di denaro e fondi, a volte è meglio valutare professionisti in diversi ambiti, cercando di tenere fuori i cugini.  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6" name="Google Shape;1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225" y="2270250"/>
            <a:ext cx="3476034" cy="260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0574" y="2151675"/>
            <a:ext cx="1465714" cy="260702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9"/>
          <p:cNvSpPr txBox="1"/>
          <p:nvPr/>
        </p:nvSpPr>
        <p:spPr>
          <a:xfrm>
            <a:off x="4178775" y="2151675"/>
            <a:ext cx="25518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Non credete a tutti i geni del marketing che girano online o nella realtà che citano guru e personaggi famosi, non siete la apple i vostri clienti non apprezzeranno certi colpi di marketing.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Perché</a:t>
            </a:r>
            <a:r>
              <a:rPr lang="en-GB"/>
              <a:t> l’email marketing ha ancora senso?</a:t>
            </a:r>
            <a:endParaRPr/>
          </a:p>
        </p:txBody>
      </p:sp>
      <p:sp>
        <p:nvSpPr>
          <p:cNvPr id="194" name="Google Shape;194;p20"/>
          <p:cNvSpPr txBox="1"/>
          <p:nvPr/>
        </p:nvSpPr>
        <p:spPr>
          <a:xfrm>
            <a:off x="8777959" y="634825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GB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5" name="Google Shape;19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099" y="678325"/>
            <a:ext cx="649550" cy="598799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0"/>
          <p:cNvSpPr txBox="1"/>
          <p:nvPr/>
        </p:nvSpPr>
        <p:spPr>
          <a:xfrm>
            <a:off x="5168437" y="1091108"/>
            <a:ext cx="9315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GB" sz="1600">
                <a:latin typeface="Calibri"/>
                <a:ea typeface="Calibri"/>
                <a:cs typeface="Calibri"/>
                <a:sym typeface="Calibri"/>
              </a:rPr>
              <a:t> 1 Billion of users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3223" y="1762725"/>
            <a:ext cx="411300" cy="41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1600" y="1091100"/>
            <a:ext cx="2781978" cy="4052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3225" y="678325"/>
            <a:ext cx="4583298" cy="218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3225" y="2860800"/>
            <a:ext cx="4958924" cy="2064073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0"/>
          <p:cNvSpPr txBox="1"/>
          <p:nvPr/>
        </p:nvSpPr>
        <p:spPr>
          <a:xfrm>
            <a:off x="5095413" y="2069606"/>
            <a:ext cx="9669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latin typeface="Calibri"/>
                <a:ea typeface="Calibri"/>
                <a:cs typeface="Calibri"/>
                <a:sym typeface="Calibri"/>
              </a:rPr>
              <a:t>5 Billions of users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Creare una lista di contatti interessati</a:t>
            </a:r>
            <a:endParaRPr/>
          </a:p>
        </p:txBody>
      </p:sp>
      <p:pic>
        <p:nvPicPr>
          <p:cNvPr id="207" name="Google Shape;2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225" y="1352324"/>
            <a:ext cx="3045900" cy="34155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8" name="Google Shape;208;p21"/>
          <p:cNvGraphicFramePr/>
          <p:nvPr/>
        </p:nvGraphicFramePr>
        <p:xfrm>
          <a:off x="3919550" y="1352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{6374B150-A89C-4625-8E97-41637A93C50A}</a:tableStyleId>
              </a:tblPr>
              <a:tblGrid>
                <a:gridCol w="44347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Sorgenti della lista dei contatti</a:t>
                      </a:r>
                      <a:endParaRPr b="1" sz="1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 iscrizioni di persona in negozio in seguito ad acquisto o no.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 social networks vari come facebook, twitter, instagram, youtube etc.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 pubblicità su google o vendita di prodotti correlati su piattaforme come ebay o Amazon.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Fornendo ai clienti wifi gratuito in seguito alla registrazione dell’utente.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2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Creare contenuti per il tipo di utente</a:t>
            </a:r>
            <a:endParaRPr/>
          </a:p>
        </p:txBody>
      </p:sp>
      <p:sp>
        <p:nvSpPr>
          <p:cNvPr id="214" name="Google Shape;214;p22"/>
          <p:cNvSpPr txBox="1"/>
          <p:nvPr/>
        </p:nvSpPr>
        <p:spPr>
          <a:xfrm>
            <a:off x="383225" y="1832325"/>
            <a:ext cx="29280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Perché una famiglia con bambini dovrebbe acquistare da voi gli occhiali?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2"/>
          <p:cNvSpPr txBox="1"/>
          <p:nvPr/>
        </p:nvSpPr>
        <p:spPr>
          <a:xfrm>
            <a:off x="383225" y="2757700"/>
            <a:ext cx="29280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Perché i single continuano ad acquistare gli occhiali da voi?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2"/>
          <p:cNvSpPr txBox="1"/>
          <p:nvPr/>
        </p:nvSpPr>
        <p:spPr>
          <a:xfrm>
            <a:off x="383225" y="3501875"/>
            <a:ext cx="29280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Perché un’azienda dovrebbe fare delle convenzioni con voi?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17" name="Google Shape;217;p22"/>
          <p:cNvGraphicFramePr/>
          <p:nvPr/>
        </p:nvGraphicFramePr>
        <p:xfrm>
          <a:off x="3750125" y="1522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{6374B150-A89C-4625-8E97-41637A93C50A}</a:tableStyleId>
              </a:tblPr>
              <a:tblGrid>
                <a:gridCol w="1606800"/>
                <a:gridCol w="1197525"/>
                <a:gridCol w="1002225"/>
                <a:gridCol w="1030125"/>
              </a:tblGrid>
              <a:tr h="114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Famiglie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Singles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Aziende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Pulizia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Servizio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*****</a:t>
                      </a:r>
                      <a:endParaRPr sz="12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*****</a:t>
                      </a:r>
                      <a:endParaRPr sz="12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*****</a:t>
                      </a:r>
                      <a:endParaRPr sz="12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Varietà di montature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*****</a:t>
                      </a:r>
                      <a:endParaRPr sz="12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Qualità delle lenti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*****</a:t>
                      </a:r>
                      <a:endParaRPr sz="12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Prezzi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*****</a:t>
                      </a:r>
                      <a:endParaRPr sz="12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*****</a:t>
                      </a:r>
                      <a:endParaRPr sz="12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Offerte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*****</a:t>
                      </a:r>
                      <a:endParaRPr sz="12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*****</a:t>
                      </a:r>
                      <a:endParaRPr sz="12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Assistenza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***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Attenti allo spam</a:t>
            </a:r>
            <a:endParaRPr/>
          </a:p>
        </p:txBody>
      </p:sp>
      <p:sp>
        <p:nvSpPr>
          <p:cNvPr id="223" name="Google Shape;223;p23"/>
          <p:cNvSpPr txBox="1"/>
          <p:nvPr/>
        </p:nvSpPr>
        <p:spPr>
          <a:xfrm>
            <a:off x="471450" y="3770675"/>
            <a:ext cx="8201100" cy="73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Raccogliere email da persone 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consenzienti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 è il primo ma non l’unico ostacolo da affrontare per poter inviare email pubblicitarie. Bisogna fare attenzione 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affinché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 i messaggi non vengano considerati spam e quindi non raggiungano mai i clienti ha dovrebbero 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riceverle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24" name="Google Shape;224;p23"/>
          <p:cNvGraphicFramePr/>
          <p:nvPr/>
        </p:nvGraphicFramePr>
        <p:xfrm>
          <a:off x="383225" y="839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{6374B150-A89C-4625-8E97-41637A93C50A}</a:tableStyleId>
              </a:tblPr>
              <a:tblGrid>
                <a:gridCol w="4100550"/>
                <a:gridCol w="4100550"/>
              </a:tblGrid>
              <a:tr h="33217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Cosa fare per impedire di essere catalogati come spam</a:t>
                      </a:r>
                      <a:endParaRPr b="1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Utilizzare programmi di email marketing validi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Un buon programma di email marketing garantisce il rispetto delle più basilari regole per evitare filtri anti spam.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Non spedire da un indirizzo email personale</a:t>
                      </a:r>
                      <a:endParaRPr b="1"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Gli indirizzi email personali solitamente hanno dei filtri che impediscono spedizioni massive verso indirizzi multipli.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Scrivere email corrette</a:t>
                      </a:r>
                      <a:endParaRPr b="1"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Non devono sembrare scritte da un computer ne presentare molti errori di battitura o grammaticali.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Elimina gli indirizzi e-mail abbandonati dalla lista</a:t>
                      </a:r>
                      <a:endParaRPr b="1"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Un alto bounce rate ovvero email che vengono rifiutate o rimandate indietro abbassano la vostra affidabilità.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Non usare soggetti che sembrano spam</a:t>
                      </a:r>
                      <a:endParaRPr b="1"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 filtri anti spam non sono più impostate per filtrare specifiche parole ma frasi che suonano come spam.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Scrivi costantemente ai tuoi contatti</a:t>
                      </a:r>
                      <a:endParaRPr b="1"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 si scrive troppo raramente ai propri contatti c’è il rischio che non si ricordino di voi e quindi considerati come spam.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Strategia di comunicazione targettizzata</a:t>
            </a:r>
            <a:endParaRPr/>
          </a:p>
        </p:txBody>
      </p:sp>
      <p:sp>
        <p:nvSpPr>
          <p:cNvPr id="230" name="Google Shape;230;p24"/>
          <p:cNvSpPr txBox="1"/>
          <p:nvPr/>
        </p:nvSpPr>
        <p:spPr>
          <a:xfrm>
            <a:off x="338700" y="749350"/>
            <a:ext cx="84666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3A3A3A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La prima regola per una comunicazione efficace è conoscere il proprio interlocutore. Tale concetto può essere vero per il web in generale, ma ancor di più per i social network, dove la ricerca di forme di comunicazione sempre più autentiche e personalizzate è ormai la chiave del successo di molti brand.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1" name="Google Shape;2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225" y="1594300"/>
            <a:ext cx="2168073" cy="243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3700" y="1632250"/>
            <a:ext cx="2213798" cy="239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64425" y="1632250"/>
            <a:ext cx="3368176" cy="2399076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4"/>
          <p:cNvSpPr txBox="1"/>
          <p:nvPr/>
        </p:nvSpPr>
        <p:spPr>
          <a:xfrm>
            <a:off x="383150" y="4031325"/>
            <a:ext cx="2168100" cy="8064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I post di </a:t>
            </a:r>
            <a:r>
              <a:rPr lang="en-GB" sz="1100">
                <a:solidFill>
                  <a:srgbClr val="3A3A3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NYX Cosmetics hanno un tone of voice scelto per parlare a un pubblico perlopiù giovanissimo.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5" name="Google Shape;235;p24"/>
          <p:cNvSpPr txBox="1"/>
          <p:nvPr/>
        </p:nvSpPr>
        <p:spPr>
          <a:xfrm>
            <a:off x="2703700" y="4031325"/>
            <a:ext cx="2213700" cy="8064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I post di </a:t>
            </a:r>
            <a:r>
              <a:rPr lang="en-GB" sz="1100">
                <a:solidFill>
                  <a:srgbClr val="3A3A3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Clarins utilizzano  un linguaggio più neutro e istituzionale, decisamente più in linea con il proprio target.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6" name="Google Shape;236;p24"/>
          <p:cNvSpPr txBox="1"/>
          <p:nvPr/>
        </p:nvSpPr>
        <p:spPr>
          <a:xfrm>
            <a:off x="5064425" y="4031325"/>
            <a:ext cx="3368100" cy="8064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I post di Treccani utilizzano </a:t>
            </a:r>
            <a:r>
              <a:rPr lang="en-GB" sz="1100">
                <a:solidFill>
                  <a:srgbClr val="3A3A3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il linguaggio dei meme a supporto della propria strategia di riposizionamento, indirizzandosi così verso un nuovo target.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"/>
          <p:cNvSpPr txBox="1"/>
          <p:nvPr>
            <p:ph type="title"/>
          </p:nvPr>
        </p:nvSpPr>
        <p:spPr>
          <a:xfrm>
            <a:off x="383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Programmazione dei post social</a:t>
            </a:r>
            <a:endParaRPr/>
          </a:p>
        </p:txBody>
      </p:sp>
      <p:sp>
        <p:nvSpPr>
          <p:cNvPr id="242" name="Google Shape;242;p25"/>
          <p:cNvSpPr txBox="1"/>
          <p:nvPr/>
        </p:nvSpPr>
        <p:spPr>
          <a:xfrm>
            <a:off x="383225" y="1233125"/>
            <a:ext cx="83244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23232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Programmare post su Facebook</a:t>
            </a:r>
            <a:r>
              <a:rPr lang="en-GB" sz="1300">
                <a:solidFill>
                  <a:srgbClr val="23232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è un’operazione che consente di creare un contenuto sul celebre social network e di pubblicarlo in una data e in un orario prestabiliti. In particolare, tale funzione risulta di grande aiuto per tutti gli utenti che hanno poco tempo a disposizione per gestire la propria pagina Facebook e vogliono mantenere quest’ultima attiva.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3" name="Google Shape;2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225" y="2059125"/>
            <a:ext cx="4275325" cy="2736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1813" y="2065913"/>
            <a:ext cx="1714492" cy="128587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5"/>
          <p:cNvSpPr txBox="1"/>
          <p:nvPr/>
        </p:nvSpPr>
        <p:spPr>
          <a:xfrm>
            <a:off x="4658550" y="3454075"/>
            <a:ext cx="4049100" cy="13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Da circa un anno facebook permette agli amministratori di pagine istituzionali di schedulare i post su facebook e sull’account instagram collegato. In alternativa ci sono tools come Hootsuite che permettono la schedulazione su numerosi social. Il vantaggio della schedulazione multipla è evidente per il risparmio di tempo ma a scapito della personalizzazione del social.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6" name="Google Shape;24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9575" y="2059125"/>
            <a:ext cx="2248050" cy="1285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